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43" autoAdjust="0"/>
  </p:normalViewPr>
  <p:slideViewPr>
    <p:cSldViewPr>
      <p:cViewPr varScale="1">
        <p:scale>
          <a:sx n="50" d="100"/>
          <a:sy n="50" d="100"/>
        </p:scale>
        <p:origin x="-105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DABDB-BCD7-4CF1-AAB8-72A6E76FBB23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ECCFF-707C-481A-AB5D-CCC10CD37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ECCFF-707C-481A-AB5D-CCC10CD378B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ECCFF-707C-481A-AB5D-CCC10CD378B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9910-77F2-40F1-B316-83AA52383E56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BEDB-FE19-41C5-8AA1-C80D857CC3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9910-77F2-40F1-B316-83AA52383E56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BEDB-FE19-41C5-8AA1-C80D857CC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9910-77F2-40F1-B316-83AA52383E56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BEDB-FE19-41C5-8AA1-C80D857CC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9910-77F2-40F1-B316-83AA52383E56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BEDB-FE19-41C5-8AA1-C80D857CC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9910-77F2-40F1-B316-83AA52383E56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93DBEDB-FE19-41C5-8AA1-C80D857CC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9910-77F2-40F1-B316-83AA52383E56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BEDB-FE19-41C5-8AA1-C80D857CC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9910-77F2-40F1-B316-83AA52383E56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BEDB-FE19-41C5-8AA1-C80D857CC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9910-77F2-40F1-B316-83AA52383E56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BEDB-FE19-41C5-8AA1-C80D857CC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9910-77F2-40F1-B316-83AA52383E56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BEDB-FE19-41C5-8AA1-C80D857CC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9910-77F2-40F1-B316-83AA52383E56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BEDB-FE19-41C5-8AA1-C80D857CC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9910-77F2-40F1-B316-83AA52383E56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BEDB-FE19-41C5-8AA1-C80D857CC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C99910-77F2-40F1-B316-83AA52383E56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3DBEDB-FE19-41C5-8AA1-C80D857CC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Тема урока: Соляная кислота и ее соли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Цель урока: обобщить свойства кислот  на примере соляной кислоты, изучить специфические свойства соляной кислоты и ее </a:t>
            </a:r>
            <a:r>
              <a:rPr lang="ru-RU" dirty="0" smtClean="0"/>
              <a:t>солей</a:t>
            </a:r>
          </a:p>
          <a:p>
            <a:r>
              <a:rPr lang="ru-RU" dirty="0" smtClean="0"/>
              <a:t>Учитель химии МКОУ «</a:t>
            </a:r>
            <a:r>
              <a:rPr lang="ru-RU" dirty="0" err="1" smtClean="0"/>
              <a:t>Литвиненковская</a:t>
            </a:r>
            <a:r>
              <a:rPr lang="ru-RU" dirty="0" smtClean="0"/>
              <a:t>  СШ»</a:t>
            </a:r>
          </a:p>
          <a:p>
            <a:r>
              <a:rPr lang="ru-RU" dirty="0" smtClean="0"/>
              <a:t>Белогорского района Республики Крым</a:t>
            </a:r>
          </a:p>
          <a:p>
            <a:r>
              <a:rPr lang="ru-RU" dirty="0" err="1" smtClean="0"/>
              <a:t>Рыженкова</a:t>
            </a:r>
            <a:r>
              <a:rPr lang="ru-RU" dirty="0" smtClean="0"/>
              <a:t> В.В.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Хлориды</a:t>
            </a:r>
            <a:endParaRPr lang="ru-RU" dirty="0"/>
          </a:p>
        </p:txBody>
      </p:sp>
      <p:pic>
        <p:nvPicPr>
          <p:cNvPr id="3074" name="Picture 2" descr="C:\Users\Pixel\Desktop\Новая папка\хлорид никеля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3048000" cy="4346848"/>
          </a:xfrm>
          <a:prstGeom prst="rect">
            <a:avLst/>
          </a:prstGeom>
          <a:noFill/>
        </p:spPr>
      </p:pic>
      <p:pic>
        <p:nvPicPr>
          <p:cNvPr id="3075" name="Picture 3" descr="C:\Users\Pixel\Desktop\Новая папка\хлор. кальц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772816"/>
            <a:ext cx="1524000" cy="993775"/>
          </a:xfrm>
          <a:prstGeom prst="rect">
            <a:avLst/>
          </a:prstGeom>
          <a:noFill/>
        </p:spPr>
      </p:pic>
      <p:pic>
        <p:nvPicPr>
          <p:cNvPr id="3076" name="Picture 4" descr="C:\Users\Pixel\Desktop\Новая папка\хлорид кобаль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276872"/>
            <a:ext cx="2399903" cy="2347194"/>
          </a:xfrm>
          <a:prstGeom prst="rect">
            <a:avLst/>
          </a:prstGeom>
          <a:noFill/>
        </p:spPr>
      </p:pic>
      <p:pic>
        <p:nvPicPr>
          <p:cNvPr id="3077" name="Picture 5" descr="C:\Users\Pixel\Desktop\Новая папка\хлор. кальц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844824"/>
            <a:ext cx="1524000" cy="993775"/>
          </a:xfrm>
          <a:prstGeom prst="rect">
            <a:avLst/>
          </a:prstGeom>
          <a:noFill/>
        </p:spPr>
      </p:pic>
      <p:pic>
        <p:nvPicPr>
          <p:cNvPr id="3079" name="Picture 7" descr="C:\Users\Pixel\Desktop\Новая папка\хлорид бар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869160"/>
            <a:ext cx="2362200" cy="17335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308304" y="328498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CaCl2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83968" y="5013176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CoCl2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5373216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NiCl2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{</a:t>
            </a:r>
            <a:r>
              <a:rPr lang="ru-RU" sz="2800" dirty="0" smtClean="0"/>
              <a:t>Хлориды</a:t>
            </a:r>
            <a:endParaRPr lang="ru-RU" sz="28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Pixel\Desktop\Новая папка\хлорид железа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188" y="576263"/>
            <a:ext cx="6905625" cy="57054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11760" y="6093296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FeCl3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Хлорид калия </a:t>
            </a:r>
            <a:r>
              <a:rPr lang="en-US" sz="2800" dirty="0" err="1" smtClean="0"/>
              <a:t>KCl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Калийное удобрение, сырьё для получения других солей калия и </a:t>
            </a:r>
            <a:r>
              <a:rPr lang="ru-RU" sz="2000" dirty="0" err="1" smtClean="0"/>
              <a:t>гидроксида</a:t>
            </a:r>
            <a:r>
              <a:rPr lang="ru-RU" sz="2000" dirty="0" smtClean="0"/>
              <a:t> калия</a:t>
            </a:r>
            <a:endParaRPr lang="ru-RU" sz="2000" dirty="0"/>
          </a:p>
        </p:txBody>
      </p:sp>
      <p:pic>
        <p:nvPicPr>
          <p:cNvPr id="5122" name="Picture 2" descr="C:\Users\Pixel\Desktop\Новая папка\хлористый калий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087" r="508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Хлорид цинка </a:t>
            </a:r>
            <a:r>
              <a:rPr lang="en-US" sz="2800" dirty="0" smtClean="0"/>
              <a:t>ZnCl2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При паянии для снятия оксидной плёнки с поверхности металла</a:t>
            </a:r>
          </a:p>
          <a:p>
            <a:r>
              <a:rPr lang="ru-RU" dirty="0" smtClean="0"/>
              <a:t>( травление) , для обработки дерева от гниения</a:t>
            </a:r>
            <a:endParaRPr lang="ru-RU" dirty="0"/>
          </a:p>
        </p:txBody>
      </p:sp>
      <p:pic>
        <p:nvPicPr>
          <p:cNvPr id="6146" name="Picture 2" descr="C:\Users\Pixel\Desktop\Новая папка\хлорид цинка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2917" b="2291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Хлорид кальция </a:t>
            </a:r>
            <a:r>
              <a:rPr lang="en-US" sz="2800" dirty="0" smtClean="0"/>
              <a:t>CaCl2</a:t>
            </a:r>
            <a:endParaRPr lang="ru-RU" sz="28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Безводная соль как осушитель газов и органических жидкостей</a:t>
            </a:r>
            <a:endParaRPr lang="ru-RU" dirty="0"/>
          </a:p>
        </p:txBody>
      </p:sp>
      <p:pic>
        <p:nvPicPr>
          <p:cNvPr id="7170" name="Picture 2" descr="C:\Users\Pixel\Desktop\Новая папка\хлор. каль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932113"/>
            <a:ext cx="1524000" cy="993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хлоридов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Хлорид алюминия</a:t>
            </a:r>
            <a:r>
              <a:rPr lang="en-US" sz="3200" dirty="0" smtClean="0"/>
              <a:t> AlCl</a:t>
            </a:r>
            <a:r>
              <a:rPr lang="en-US" sz="2400" dirty="0" smtClean="0"/>
              <a:t>3</a:t>
            </a:r>
            <a:endParaRPr lang="ru-RU" sz="24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Хлорид серебра</a:t>
            </a:r>
            <a:r>
              <a:rPr lang="en-US" sz="3200" dirty="0" err="1" smtClean="0"/>
              <a:t>AqCl</a:t>
            </a:r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органическом синтезе как катализатор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При изготовлении фотоплёнок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Хлорид натрия</a:t>
            </a:r>
            <a:r>
              <a:rPr lang="en-US" sz="2400" dirty="0" smtClean="0"/>
              <a:t> </a:t>
            </a:r>
            <a:r>
              <a:rPr lang="en-US" sz="2400" dirty="0" err="1" smtClean="0"/>
              <a:t>NaCl</a:t>
            </a:r>
            <a:r>
              <a:rPr lang="en-US" sz="2400" dirty="0" smtClean="0"/>
              <a:t> (</a:t>
            </a:r>
            <a:r>
              <a:rPr lang="ru-RU" sz="2400" dirty="0" smtClean="0"/>
              <a:t>поваренная соль)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Это единственное минеральное сырьё, которое человек использует в еду в чистом виде. Эта соль берёт активное участие в минеральном обмене организма животных и человека. Содержится в крови и пищеварительном соке. Среднесуточная норма употребления хлорида натрия – 15г, за год человек съедает 5-7 кг соли. Стимулирует обмен веществ, источник ионов важных для клетки. ЕЁ недостаток в организме вызывает головокружение, потерю сознания, нарушение работы сердца.</a:t>
            </a:r>
            <a:endParaRPr lang="ru-RU" sz="1800" dirty="0"/>
          </a:p>
        </p:txBody>
      </p:sp>
      <p:pic>
        <p:nvPicPr>
          <p:cNvPr id="8194" name="Picture 2" descr="C:\Users\Pixel\Desktop\Новая папка\солевые месторожд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918" r="3918"/>
          <a:stretch>
            <a:fillRect/>
          </a:stretch>
        </p:blipFill>
        <p:spPr bwMode="auto">
          <a:xfrm>
            <a:off x="2267744" y="4221088"/>
            <a:ext cx="54864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Царская  поваренная соль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Pixel\Desktop\Новая папка\царская повар соль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Добыча соли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Pixel\Desktop\Новая папка\добыча соли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951" r="495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 в шахтах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Pixel\Desktop\Новая папка\лечение соляными шахтами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796" b="179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Как изменяется сила галогеноводородных кислот как электролитов в ряду:</a:t>
            </a:r>
            <a:br>
              <a:rPr lang="ru-RU" dirty="0" smtClean="0"/>
            </a:br>
            <a:r>
              <a:rPr lang="en-US" sz="6700" b="1" dirty="0" smtClean="0"/>
              <a:t>HF&lt;HCL&lt;</a:t>
            </a:r>
            <a:r>
              <a:rPr lang="en-US" sz="6700" b="1" dirty="0" err="1" smtClean="0"/>
              <a:t>HBr</a:t>
            </a:r>
            <a:r>
              <a:rPr lang="en-US" sz="6700" b="1" dirty="0" smtClean="0"/>
              <a:t>&lt;HI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Pixel\Desktop\Новая папка\камен соль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xfrm>
            <a:off x="1763688" y="1988840"/>
            <a:ext cx="54864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546962"/>
            <a:ext cx="838842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Вещества, с которыми не реагирует соляная кислота,- это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хром	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оксид углерода(IV)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сульфат натрия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гидроксид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железа(III)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2.Реагент для определения хлорид – ионов в растворе – это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нитрат бария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хлорид бария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нитрат серебра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хлорид серебра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3.Соляная кислота - это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сильный электролит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слабый электролит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4.Пара ионов, которая может одновременно находиться в растворе – это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H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SiO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2-                                           	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H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2-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Си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2+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    ОН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Aq</a:t>
            </a:r>
            <a:r>
              <a:rPr kumimoji="0" lang="ru-RU" sz="20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Cl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Задания группам</a:t>
            </a:r>
            <a:r>
              <a:rPr lang="ru-RU" sz="4000" dirty="0" smtClean="0"/>
              <a:t>:</a:t>
            </a:r>
            <a:br>
              <a:rPr lang="ru-RU" sz="4000" dirty="0" smtClean="0"/>
            </a:br>
            <a:r>
              <a:rPr lang="en-US" sz="4000" dirty="0" smtClean="0"/>
              <a:t>I </a:t>
            </a:r>
            <a:r>
              <a:rPr lang="ru-RU" sz="4000" dirty="0" smtClean="0"/>
              <a:t>группа: опишите физические свойства соляной кислоты с помощью своих наблюдений и данных учебника, с.56</a:t>
            </a:r>
            <a:br>
              <a:rPr lang="ru-RU" sz="4000" dirty="0" smtClean="0"/>
            </a:br>
            <a:r>
              <a:rPr lang="en-US" sz="4000" dirty="0" smtClean="0"/>
              <a:t>II </a:t>
            </a:r>
            <a:r>
              <a:rPr lang="ru-RU" sz="4000" dirty="0" smtClean="0"/>
              <a:t>группа: прочитайте статью учебника (с.56, рис.13) и изучите способы получения соляной кислоты в лаборатории и в промышленности. Составьте уравнения соответствующих реакций</a:t>
            </a: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III </a:t>
            </a:r>
            <a:r>
              <a:rPr lang="ru-RU" dirty="0" smtClean="0"/>
              <a:t>группа: исследуйте химические свойства кислот на примере соляной кислоты( упр.2 стр.58).Составьте схему, отражающую химические свойства соляной кислоты, общие с другими кислотами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свойства кислот</a:t>
            </a:r>
            <a:endParaRPr lang="ru-RU" dirty="0"/>
          </a:p>
        </p:txBody>
      </p:sp>
      <p:pic>
        <p:nvPicPr>
          <p:cNvPr id="14338" name="Picture 2" descr="C:\Users\Pixel\Desktop\Новая папка\свойства кислот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5486400" cy="522288"/>
          </a:xfrm>
        </p:spPr>
        <p:txBody>
          <a:bodyPr/>
          <a:lstStyle/>
          <a:p>
            <a:r>
              <a:rPr lang="en-US" dirty="0" smtClean="0"/>
              <a:t>IV </a:t>
            </a:r>
            <a:r>
              <a:rPr lang="ru-RU" dirty="0" smtClean="0"/>
              <a:t>группа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Изучить специфические свойства соляной кислоты и ее солей</a:t>
            </a:r>
          </a:p>
          <a:p>
            <a:r>
              <a:rPr lang="ru-RU" sz="3200" dirty="0" smtClean="0"/>
              <a:t>а) взаимодействие соляной кислоты и ее солей с нитратом серебра(</a:t>
            </a:r>
            <a:r>
              <a:rPr lang="en-US" sz="3200" dirty="0" smtClean="0"/>
              <a:t>I</a:t>
            </a:r>
            <a:r>
              <a:rPr lang="ru-RU" sz="3200" dirty="0" smtClean="0"/>
              <a:t>)-качественная реакция на хлорид- ионы;</a:t>
            </a:r>
          </a:p>
          <a:p>
            <a:r>
              <a:rPr lang="ru-RU" sz="3200" dirty="0" smtClean="0"/>
              <a:t>б)взаимодействие с окислителями 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 </a:t>
            </a:r>
            <a:r>
              <a:rPr lang="ru-RU" dirty="0" smtClean="0"/>
              <a:t>группа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Изучить применение соляной кислоты и ее солей</a:t>
            </a:r>
            <a:endParaRPr lang="ru-RU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Получение соляной кислоты</a:t>
            </a:r>
            <a:endParaRPr lang="ru-RU" dirty="0"/>
          </a:p>
        </p:txBody>
      </p:sp>
      <p:pic>
        <p:nvPicPr>
          <p:cNvPr id="1026" name="Picture 2" descr="C:\Users\Pixel\Desktop\Новая папка\получение соляной кис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448" y="1801368"/>
            <a:ext cx="5023104" cy="325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Получение в лаборатории</a:t>
            </a:r>
            <a:endParaRPr lang="ru-RU" dirty="0"/>
          </a:p>
        </p:txBody>
      </p:sp>
      <p:pic>
        <p:nvPicPr>
          <p:cNvPr id="2050" name="Picture 2" descr="C:\Users\Pixel\Desktop\Новая папка\соляна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420888"/>
            <a:ext cx="3027363" cy="2081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347</TotalTime>
  <Words>265</Words>
  <Application>Microsoft Office PowerPoint</Application>
  <PresentationFormat>Экран (4:3)</PresentationFormat>
  <Paragraphs>63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Тема урока: Соляная кислота и ее соли</vt:lpstr>
      <vt:lpstr>    Как изменяется сила галогеноводородных кислот как электролитов в ряду: HF&lt;HCL&lt;HBr&lt;HI </vt:lpstr>
      <vt:lpstr>         Задания группам: I группа: опишите физические свойства соляной кислоты с помощью своих наблюдений и данных учебника, с.56 II группа: прочитайте статью учебника (с.56, рис.13) и изучите способы получения соляной кислоты в лаборатории и в промышленности. Составьте уравнения соответствующих реакций</vt:lpstr>
      <vt:lpstr>    III группа: исследуйте химические свойства кислот на примере соляной кислоты( упр.2 стр.58).Составьте схему, отражающую химические свойства соляной кислоты, общие с другими кислотами</vt:lpstr>
      <vt:lpstr>Общие свойства кислот</vt:lpstr>
      <vt:lpstr>IV группа</vt:lpstr>
      <vt:lpstr>V группа</vt:lpstr>
      <vt:lpstr>Получение соляной кислоты</vt:lpstr>
      <vt:lpstr>Получение в лаборатории</vt:lpstr>
      <vt:lpstr>Хлориды</vt:lpstr>
      <vt:lpstr>{Хлориды</vt:lpstr>
      <vt:lpstr>Хлорид калия KCl</vt:lpstr>
      <vt:lpstr>Хлорид цинка ZnCl2</vt:lpstr>
      <vt:lpstr>Хлорид кальция CaCl2</vt:lpstr>
      <vt:lpstr>Применение хлоридов</vt:lpstr>
      <vt:lpstr>Хлорид натрия NaCl (поваренная соль)</vt:lpstr>
      <vt:lpstr>Царская  поваренная соль</vt:lpstr>
      <vt:lpstr>Добыча соли</vt:lpstr>
      <vt:lpstr>Лечение в шахтах</vt:lpstr>
      <vt:lpstr>Слайд 20</vt:lpstr>
      <vt:lpstr>Слайд 21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Соляная кислота и ее соли</dc:title>
  <dc:creator>Pixel</dc:creator>
  <cp:lastModifiedBy>Pixel</cp:lastModifiedBy>
  <cp:revision>38</cp:revision>
  <dcterms:created xsi:type="dcterms:W3CDTF">2016-10-01T09:05:41Z</dcterms:created>
  <dcterms:modified xsi:type="dcterms:W3CDTF">2016-10-29T19:31:52Z</dcterms:modified>
</cp:coreProperties>
</file>